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304" r:id="rId1"/>
  </p:sldMasterIdLst>
  <p:notesMasterIdLst>
    <p:notesMasterId r:id="rId21"/>
  </p:notesMasterIdLst>
  <p:handoutMasterIdLst>
    <p:handoutMasterId r:id="rId22"/>
  </p:handoutMasterIdLst>
  <p:sldIdLst>
    <p:sldId id="281" r:id="rId2"/>
    <p:sldId id="257" r:id="rId3"/>
    <p:sldId id="258" r:id="rId4"/>
    <p:sldId id="259" r:id="rId5"/>
    <p:sldId id="260" r:id="rId6"/>
    <p:sldId id="288" r:id="rId7"/>
    <p:sldId id="289" r:id="rId8"/>
    <p:sldId id="290" r:id="rId9"/>
    <p:sldId id="291" r:id="rId10"/>
    <p:sldId id="263" r:id="rId11"/>
    <p:sldId id="265" r:id="rId12"/>
    <p:sldId id="285" r:id="rId13"/>
    <p:sldId id="287" r:id="rId14"/>
    <p:sldId id="266" r:id="rId15"/>
    <p:sldId id="267" r:id="rId16"/>
    <p:sldId id="282" r:id="rId17"/>
    <p:sldId id="283" r:id="rId18"/>
    <p:sldId id="261" r:id="rId19"/>
    <p:sldId id="262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81"/>
            <p14:sldId id="257"/>
          </p14:sldIdLst>
        </p14:section>
        <p14:section name="Section 1" id="{2A7242DC-929E-4579-8F10-2B02EF80F144}">
          <p14:sldIdLst>
            <p14:sldId id="258"/>
            <p14:sldId id="259"/>
            <p14:sldId id="260"/>
            <p14:sldId id="288"/>
          </p14:sldIdLst>
        </p14:section>
        <p14:section name="Section 3" id="{FD1E6B44-63E4-4285-A079-29EC5D274920}">
          <p14:sldIdLst>
            <p14:sldId id="289"/>
            <p14:sldId id="290"/>
            <p14:sldId id="291"/>
            <p14:sldId id="263"/>
            <p14:sldId id="265"/>
            <p14:sldId id="285"/>
            <p14:sldId id="287"/>
          </p14:sldIdLst>
        </p14:section>
        <p14:section name="Section 4" id="{BD0AB789-343F-4F3E-AB6C-9DEB37B93BF8}">
          <p14:sldIdLst>
            <p14:sldId id="266"/>
            <p14:sldId id="267"/>
          </p14:sldIdLst>
        </p14:section>
        <p14:section name="Section 5" id="{0BFC7D8E-3B14-43D9-B493-FEE6E58FE399}">
          <p14:sldIdLst>
            <p14:sldId id="282"/>
            <p14:sldId id="283"/>
          </p14:sldIdLst>
        </p14:section>
        <p14:section name="Section 2" id="{166B4E13-456F-4DE7-8043-47B198AC9D32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ADB"/>
    <a:srgbClr val="0A5F74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800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0934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0026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6042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904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103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8508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670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445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4B25-BC84-45EB-B418-A8EA84603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63BD0-A2F5-40A7-A69C-0FA707131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FBC13-0F74-4ED8-8177-8C94F698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47C59-2B69-4EE5-BF6D-E685A88C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F9B6D-6A2F-4617-B33B-5BBC512B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BE44-7681-404B-9E7B-A948D167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BB805-2031-4B6C-A12B-1EA2DFDA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3C110-7B82-4D96-A6B1-B4D8E94B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36580-7FB3-4A71-BE5E-1B82986C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9499-D899-4C0E-8B4E-39BE00A9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2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ED6B5-8C57-4E58-BB2A-18D4EDED4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FD9CB-8414-41F8-9256-52432F9F2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B7F5-D8A1-4CD8-AC07-18CB8E61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499D-C36F-410B-8AE7-4B8D08B0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E3B1D-4189-4EC9-A6C5-06826C6D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5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44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1E1E-7F10-4F89-BE37-3155A479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F634-CA75-4FD4-85AB-7FF1A5EFB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F6C66-0903-4CE6-9660-ED65591C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92C4E-4CCD-4F4C-896B-1AFE067F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FC9A-BDCB-401D-B13E-290A21B7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7D0B-49D0-49F5-AFA8-F7B7890B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294E9-C148-4C3B-B0E0-7194D3A2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A4377-E32A-4C6A-AA02-1EF434D7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38535-4A39-43CB-A584-B1759C0B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AB3B3-ECD6-4D43-AF01-936C5B85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4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427D-3D54-4737-ACB0-585F9497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2F872-B686-4613-9F97-B06AE04ED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3F0BF-5B82-4F76-959A-78DC421A3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0AAB1-2249-4A66-A8D9-B7BB5782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9749-8437-462D-9B58-60CE4E85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7AAFE-4FC2-418F-91B6-86DD0C8B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4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C146-B883-4ADC-AB37-942C09F1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9A5D5-7397-4B74-9CB0-5E02AAB09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04BA3-26B3-4848-85E2-94AC66011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5395B-A5CA-4997-A50E-6D096FB3C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07480-04C5-469E-AC95-755F6607D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15CA4-CDE3-4AB8-8022-C4C7BE198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590E7-3DE9-414D-AD7F-6C14826D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F85D6-6057-4674-8A54-55BFD9A1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5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27AA-6078-4572-8C0C-EEA20C8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6D1F5-87AE-43BF-A09C-789C628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B2EE3-2067-4D20-8102-A4C50BA4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1E9A9-062C-4A10-B8EB-FA06B715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3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78557-C0BE-451C-8356-A8C51F9D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BCE5-2DD4-475E-A37A-5EE65B04C65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91DF6-19F2-4FF0-81CD-87994D12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BFF83-57D4-4A22-A929-9879FE5A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5521-559C-4DCD-92B8-3170932EE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1BEC-A7AD-424E-BF44-4D7D897D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DB0BB-91A2-4644-A63A-5611A045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C212E-0A4F-401A-8256-2F6C21CD2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5A4A3-7E83-4CE0-BDA0-F4A94428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91173-D4B1-4A14-9ADB-19163CFB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D9450-AF57-44A5-9A8D-15217293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7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C88E-3CE1-4EFB-AB96-E1C5DDFD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908A-8B61-4A9F-9541-E67DD8A31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A9A29-BB31-496C-BA19-0844F6C95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C9A79-0F26-4DF9-A612-8CF4BE45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00489-9E52-4957-A683-CB1B76D3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4258E-48D2-4D84-9A7F-E9C0BA04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2019A8-EE69-465D-9670-9A7364AD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D5F33-7AB5-480B-B559-1D4856EF2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19419-3C14-45FD-9F93-D9BA12FA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5445C-DF80-4177-A6A6-64D0BE9BA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86581-354E-4896-A5C3-B9FA2375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2BB4950-616D-4637-A2C9-64B775F3EC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think-cell Slide" r:id="rId17" imgW="451" imgH="450" progId="TCLayout.ActiveDocument.1">
                  <p:embed/>
                </p:oleObj>
              </mc:Choice>
              <mc:Fallback>
                <p:oleObj name="think-cell Slide" r:id="rId17" imgW="451" imgH="45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DA95425-A887-4BC8-B91E-60B41A75B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2A12B83F-9991-41A2-B64F-A7CE3EFF042D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BF2B2-15C8-4EC3-83D2-8AC192AEB1B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tags" Target="../tags/tag24.xml"/><Relationship Id="rId7" Type="http://schemas.openxmlformats.org/officeDocument/2006/relationships/image" Target="../media/image9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tags" Target="../tags/tag26.xml"/><Relationship Id="rId7" Type="http://schemas.openxmlformats.org/officeDocument/2006/relationships/image" Target="../media/image9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tags" Target="../tags/tag28.xml"/><Relationship Id="rId7" Type="http://schemas.openxmlformats.org/officeDocument/2006/relationships/image" Target="../media/image9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tags" Target="../tags/tag30.xml"/><Relationship Id="rId7" Type="http://schemas.openxmlformats.org/officeDocument/2006/relationships/image" Target="../media/image9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2.xml"/><Relationship Id="rId7" Type="http://schemas.openxmlformats.org/officeDocument/2006/relationships/image" Target="../media/image9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4.xml"/><Relationship Id="rId7" Type="http://schemas.openxmlformats.org/officeDocument/2006/relationships/image" Target="../media/image9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6.xml"/><Relationship Id="rId7" Type="http://schemas.openxmlformats.org/officeDocument/2006/relationships/image" Target="../media/image9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8.xml"/><Relationship Id="rId7" Type="http://schemas.openxmlformats.org/officeDocument/2006/relationships/image" Target="../media/image9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0.xml"/><Relationship Id="rId7" Type="http://schemas.openxmlformats.org/officeDocument/2006/relationships/image" Target="../media/image9.emf"/><Relationship Id="rId2" Type="http://schemas.openxmlformats.org/officeDocument/2006/relationships/tags" Target="../tags/tag39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2.xml"/><Relationship Id="rId7" Type="http://schemas.openxmlformats.org/officeDocument/2006/relationships/image" Target="../media/image9.emf"/><Relationship Id="rId2" Type="http://schemas.openxmlformats.org/officeDocument/2006/relationships/tags" Target="../tags/tag4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0.png"/><Relationship Id="rId18" Type="http://schemas.openxmlformats.org/officeDocument/2006/relationships/image" Target="../media/image50.png"/><Relationship Id="rId26" Type="http://schemas.openxmlformats.org/officeDocument/2006/relationships/slide" Target="slide10.xml"/><Relationship Id="rId3" Type="http://schemas.openxmlformats.org/officeDocument/2006/relationships/tags" Target="../tags/tag7.xml"/><Relationship Id="rId21" Type="http://schemas.openxmlformats.org/officeDocument/2006/relationships/image" Target="../media/image60.png"/><Relationship Id="rId7" Type="http://schemas.openxmlformats.org/officeDocument/2006/relationships/image" Target="../media/image3.png"/><Relationship Id="rId12" Type="http://schemas.openxmlformats.org/officeDocument/2006/relationships/image" Target="../media/image9.emf"/><Relationship Id="rId17" Type="http://schemas.openxmlformats.org/officeDocument/2006/relationships/slide" Target="slide4.xml"/><Relationship Id="rId25" Type="http://schemas.openxmlformats.org/officeDocument/2006/relationships/image" Target="../media/image14.png"/><Relationship Id="rId2" Type="http://schemas.openxmlformats.org/officeDocument/2006/relationships/tags" Target="../tags/tag6.xml"/><Relationship Id="rId16" Type="http://schemas.openxmlformats.org/officeDocument/2006/relationships/image" Target="../media/image11.png"/><Relationship Id="rId20" Type="http://schemas.openxmlformats.org/officeDocument/2006/relationships/slide" Target="slide5.xml"/><Relationship Id="rId29" Type="http://schemas.openxmlformats.org/officeDocument/2006/relationships/slide" Target="slide1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1.xml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120.png"/><Relationship Id="rId32" Type="http://schemas.openxmlformats.org/officeDocument/2006/relationships/image" Target="../media/image150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0.png"/><Relationship Id="rId23" Type="http://schemas.openxmlformats.org/officeDocument/2006/relationships/slide" Target="slide18.xml"/><Relationship Id="rId28" Type="http://schemas.openxmlformats.org/officeDocument/2006/relationships/image" Target="../media/image15.png"/><Relationship Id="rId10" Type="http://schemas.openxmlformats.org/officeDocument/2006/relationships/image" Target="../media/image6.svg"/><Relationship Id="rId19" Type="http://schemas.openxmlformats.org/officeDocument/2006/relationships/image" Target="../media/image12.png"/><Relationship Id="rId31" Type="http://schemas.openxmlformats.org/officeDocument/2006/relationships/image" Target="../media/image16.png"/><Relationship Id="rId4" Type="http://schemas.openxmlformats.org/officeDocument/2006/relationships/tags" Target="../tags/tag8.xml"/><Relationship Id="rId9" Type="http://schemas.openxmlformats.org/officeDocument/2006/relationships/image" Target="../media/image5.png"/><Relationship Id="rId14" Type="http://schemas.openxmlformats.org/officeDocument/2006/relationships/slide" Target="slide3.xml"/><Relationship Id="rId22" Type="http://schemas.openxmlformats.org/officeDocument/2006/relationships/image" Target="../media/image13.png"/><Relationship Id="rId27" Type="http://schemas.openxmlformats.org/officeDocument/2006/relationships/image" Target="../media/image90.png"/><Relationship Id="rId30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8.jfif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6.xml"/><Relationship Id="rId7" Type="http://schemas.openxmlformats.org/officeDocument/2006/relationships/image" Target="../media/image20.png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image" Target="../media/image9.emf"/><Relationship Id="rId2" Type="http://schemas.openxmlformats.org/officeDocument/2006/relationships/tags" Target="../tags/tag1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tags" Target="../tags/tag20.xml"/><Relationship Id="rId7" Type="http://schemas.openxmlformats.org/officeDocument/2006/relationships/image" Target="../media/image9.emf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tags" Target="../tags/tag22.xml"/><Relationship Id="rId7" Type="http://schemas.openxmlformats.org/officeDocument/2006/relationships/image" Target="../media/image9.emf"/><Relationship Id="rId2" Type="http://schemas.openxmlformats.org/officeDocument/2006/relationships/tags" Target="../tags/tag2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7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>
            <a:extLst>
              <a:ext uri="{FF2B5EF4-FFF2-40B4-BE49-F238E27FC236}">
                <a16:creationId xmlns:a16="http://schemas.microsoft.com/office/drawing/2014/main" id="{4B6032C9-CA65-4D11-9DB3-E4260AE178E3}"/>
              </a:ext>
            </a:extLst>
          </p:cNvPr>
          <p:cNvGrpSpPr/>
          <p:nvPr/>
        </p:nvGrpSpPr>
        <p:grpSpPr>
          <a:xfrm rot="5400000">
            <a:off x="6129048" y="805152"/>
            <a:ext cx="6868104" cy="5257800"/>
            <a:chOff x="0" y="0"/>
            <a:chExt cx="7292791" cy="7468781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CAF90140-424E-4FE9-A8F1-E1937DB643F2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D7CE3187-0117-4301-A11B-22205FC6ADD2}"/>
              </a:ext>
            </a:extLst>
          </p:cNvPr>
          <p:cNvGrpSpPr/>
          <p:nvPr/>
        </p:nvGrpSpPr>
        <p:grpSpPr>
          <a:xfrm rot="5400000">
            <a:off x="82871" y="-82871"/>
            <a:ext cx="6868104" cy="7033846"/>
            <a:chOff x="0" y="0"/>
            <a:chExt cx="7292791" cy="7468781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FD664F6-E132-408C-8689-4F66C971884B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sp>
        <p:nvSpPr>
          <p:cNvPr id="15" name="Freeform 6">
            <a:extLst>
              <a:ext uri="{FF2B5EF4-FFF2-40B4-BE49-F238E27FC236}">
                <a16:creationId xmlns:a16="http://schemas.microsoft.com/office/drawing/2014/main" id="{D115D965-6B7A-4196-9496-67EEAF3C8278}"/>
              </a:ext>
            </a:extLst>
          </p:cNvPr>
          <p:cNvSpPr/>
          <p:nvPr/>
        </p:nvSpPr>
        <p:spPr>
          <a:xfrm>
            <a:off x="6302950" y="1013104"/>
            <a:ext cx="325676" cy="325676"/>
          </a:xfrm>
          <a:custGeom>
            <a:avLst/>
            <a:gdLst/>
            <a:ahLst/>
            <a:cxnLst/>
            <a:rect l="l" t="t" r="r" b="b"/>
            <a:pathLst>
              <a:path w="487795" h="487795">
                <a:moveTo>
                  <a:pt x="0" y="0"/>
                </a:moveTo>
                <a:lnTo>
                  <a:pt x="487795" y="0"/>
                </a:lnTo>
                <a:lnTo>
                  <a:pt x="487795" y="487795"/>
                </a:lnTo>
                <a:lnTo>
                  <a:pt x="0" y="487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6DFB5834-7946-40DF-875A-2098AC0E89E8}"/>
              </a:ext>
            </a:extLst>
          </p:cNvPr>
          <p:cNvSpPr/>
          <p:nvPr/>
        </p:nvSpPr>
        <p:spPr>
          <a:xfrm>
            <a:off x="671984" y="878726"/>
            <a:ext cx="466924" cy="466924"/>
          </a:xfrm>
          <a:custGeom>
            <a:avLst/>
            <a:gdLst/>
            <a:ahLst/>
            <a:cxnLst/>
            <a:rect l="l" t="t" r="r" b="b"/>
            <a:pathLst>
              <a:path w="699355" h="699355">
                <a:moveTo>
                  <a:pt x="0" y="0"/>
                </a:moveTo>
                <a:lnTo>
                  <a:pt x="699355" y="0"/>
                </a:lnTo>
                <a:lnTo>
                  <a:pt x="699355" y="699355"/>
                </a:lnTo>
                <a:lnTo>
                  <a:pt x="0" y="699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42406-1146-411C-988F-90739C5E3194}"/>
              </a:ext>
            </a:extLst>
          </p:cNvPr>
          <p:cNvSpPr txBox="1"/>
          <p:nvPr/>
        </p:nvSpPr>
        <p:spPr>
          <a:xfrm>
            <a:off x="1241955" y="668111"/>
            <a:ext cx="2987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Present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660C1-6C1F-4C1D-9FB9-4FDCE3984E24}"/>
              </a:ext>
            </a:extLst>
          </p:cNvPr>
          <p:cNvSpPr txBox="1"/>
          <p:nvPr/>
        </p:nvSpPr>
        <p:spPr>
          <a:xfrm>
            <a:off x="671984" y="4374919"/>
            <a:ext cx="4107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ຄຳບາງ ທອງມີໄຊ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ວະນິດາ ຈຳປາທອງ</a:t>
            </a:r>
            <a:r>
              <a:rPr lang="en-US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ເສົາວະດີ ພົມມະວົງ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ວິພະຈັນ ພອນສຳເລັດ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ທ້າວ ໄພທອງ ປັນຍາໄຊ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sz="2000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ນາງ ນິພາພອນ ແກ້ວດວງສີ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endParaRPr lang="en-US" sz="2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8E1C3F3-C63A-433E-93C4-7CFBD1A506BA}"/>
              </a:ext>
            </a:extLst>
          </p:cNvPr>
          <p:cNvSpPr txBox="1">
            <a:spLocks/>
          </p:cNvSpPr>
          <p:nvPr/>
        </p:nvSpPr>
        <p:spPr>
          <a:xfrm>
            <a:off x="642249" y="3153337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ຫົວຂໍ້: ບໍລິສັດ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BMW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52B1D89-94A7-4DDE-A82F-069A1ACE5E0C}"/>
              </a:ext>
            </a:extLst>
          </p:cNvPr>
          <p:cNvSpPr txBox="1">
            <a:spLocks/>
          </p:cNvSpPr>
          <p:nvPr/>
        </p:nvSpPr>
        <p:spPr>
          <a:xfrm>
            <a:off x="642248" y="2412848"/>
            <a:ext cx="518159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ສອນໂດຍ: ອາຈານ ແກ້ວລັດດາ ຫຼຽນປະເສີດ.</a:t>
            </a:r>
            <a:endParaRPr kumimoji="0" lang="en-US" sz="2400" i="0" u="none" strike="noStrike" kern="1200" normalizeH="0" baseline="0" noProof="0" dirty="0">
              <a:uLnTx/>
              <a:uFillTx/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A95C5D19-B5B5-401D-A51A-08F30962E07D}"/>
              </a:ext>
            </a:extLst>
          </p:cNvPr>
          <p:cNvSpPr txBox="1">
            <a:spLocks/>
          </p:cNvSpPr>
          <p:nvPr/>
        </p:nvSpPr>
        <p:spPr>
          <a:xfrm>
            <a:off x="642249" y="1843376"/>
            <a:ext cx="5181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ບົດລາຍງານ ວິຊາ: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Principles of Marketing</a:t>
            </a:r>
            <a:r>
              <a:rPr lang="lo-LA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E898C-90C8-4386-B407-C4C0307401E4}"/>
              </a:ext>
            </a:extLst>
          </p:cNvPr>
          <p:cNvSpPr txBox="1"/>
          <p:nvPr/>
        </p:nvSpPr>
        <p:spPr>
          <a:xfrm>
            <a:off x="178662" y="3856952"/>
            <a:ext cx="1719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hetsarath OT" pitchFamily="2" charset="0"/>
                <a:cs typeface="Phetsarath OT" pitchFamily="2" charset="0"/>
              </a:rPr>
              <a:t>#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ກຸ່ມ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1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>
                <a:latin typeface="Times New Roman" pitchFamily="18" charset="0"/>
                <a:cs typeface="Phetsarath OT" pitchFamily="2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99175FDC-859F-4AF1-9EBE-F14E136C813B}"/>
              </a:ext>
            </a:extLst>
          </p:cNvPr>
          <p:cNvSpPr/>
          <p:nvPr/>
        </p:nvSpPr>
        <p:spPr>
          <a:xfrm>
            <a:off x="7571039" y="553311"/>
            <a:ext cx="4622706" cy="5751377"/>
          </a:xfrm>
          <a:custGeom>
            <a:avLst/>
            <a:gdLst/>
            <a:ahLst/>
            <a:cxnLst/>
            <a:rect l="l" t="t" r="r" b="b"/>
            <a:pathLst>
              <a:path w="6614594" h="8229600">
                <a:moveTo>
                  <a:pt x="0" y="0"/>
                </a:moveTo>
                <a:lnTo>
                  <a:pt x="6614594" y="0"/>
                </a:lnTo>
                <a:lnTo>
                  <a:pt x="66145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319" b="-10319"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9B32E-2D45-4201-9F4E-F711EB2ED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958" y="2926350"/>
            <a:ext cx="2562206" cy="25622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">
            <a:extLst>
              <a:ext uri="{FF2B5EF4-FFF2-40B4-BE49-F238E27FC236}">
                <a16:creationId xmlns:a16="http://schemas.microsoft.com/office/drawing/2014/main" id="{1F6CFC29-F278-4FE5-9684-71CFA2632046}"/>
              </a:ext>
            </a:extLst>
          </p:cNvPr>
          <p:cNvGrpSpPr/>
          <p:nvPr/>
        </p:nvGrpSpPr>
        <p:grpSpPr>
          <a:xfrm rot="5400000">
            <a:off x="346919" y="-346919"/>
            <a:ext cx="6868104" cy="7561942"/>
            <a:chOff x="0" y="0"/>
            <a:chExt cx="7292791" cy="7468781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BE79E2B2-658C-42C2-B3A8-B97ABAC97698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4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627102" y="1472569"/>
            <a:ext cx="191719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 ການຜະລິດ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80333" y="2052368"/>
            <a:ext cx="6172200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ໄດ້ຜະລິດລົດຍົນຢູ່ຫລາຍປະເທດເຊັ່ນ: ເຢຍລະມັນ,ອອສເຕຍ,ສະຫະລັດອາເມຣິກາ,ເມັກຊິໂກ,ອາຟຣິກາໃຕ້,ອິນເດຍ,ຈີນ,ເບຣຊິນ. 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ໃນປີ 2011 ລົດ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ປະມານ56% ໃຊ້ນ້ຳມັນແອັດຊັງໃນການຂັບເຄື່ອນ ແລະ 44% ໃຊ້ນ້ຳມັນກາຊວນໃນການຂັບເຄື່ອນ.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36041" y="441308"/>
            <a:ext cx="4441372" cy="3044110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859688" y="3687362"/>
            <a:ext cx="4476626" cy="304411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91406" y="803252"/>
            <a:ext cx="466634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2.ສິ່ງແວດລ້ອມພາຍໃນທຸລະກິດ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1B520B-18CC-468F-B074-D0263F8FE231}"/>
              </a:ext>
            </a:extLst>
          </p:cNvPr>
          <p:cNvSpPr/>
          <p:nvPr/>
        </p:nvSpPr>
        <p:spPr>
          <a:xfrm>
            <a:off x="627102" y="3373918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 ການເງິນ ແລະ ບັນຊີ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A265-5F22-4182-A264-CCD4A1585A06}"/>
              </a:ext>
            </a:extLst>
          </p:cNvPr>
          <p:cNvSpPr/>
          <p:nvPr/>
        </p:nvSpPr>
        <p:spPr>
          <a:xfrm>
            <a:off x="780333" y="384736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ງົບປະມານໃນປິ2017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ມີລາຍໄດ້8.620 ຕື້ຢູໂຣ,ເຊິ່ງລາຍຮັບປະຈຳປີແມ່ນ 98.678 ຕື້ຢູໂຣ ອັດຕາການເພີ່ມຂຶ້ນ4.8% ທຽບກັບຮອງງົບປະມານທີ່ຜ່ານມາ , ເນື່ອງການບໍລິສັດມີລາຍຮັບມະຫາສານ ຈື່ງໄດ້ມີການຈັດລະບົບແລະບໍລິຫານເປັນຢ່າງດີເພື່ອບໍ່ໃຫ້ເກີດຄວາມຜິດພາດແລະເສຍຫາຍ.</a:t>
            </a:r>
            <a:endParaRPr lang="en-US" sz="20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049327D6-C978-4CAA-BB54-B4B481904724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0A980911-C06B-426E-BA2D-0E9D2C72769A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158"/>
          <a:stretch/>
        </p:blipFill>
        <p:spPr>
          <a:xfrm>
            <a:off x="508872" y="491366"/>
            <a:ext cx="4531902" cy="2808359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319157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 ຊັບພະຍາກອນມະນຸດ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ມີການຄັດເລືອກພະນັກງານທີ່ມີຄຸນນະພາບ ແລະ ມີການວາງແຜນວຽກຕາມໜ້າທີ່ຂອງແຕ່ລະຄົນ ເພື່ອໃຫ້ວຽກດຳເນີນໄປເປັນລະບົບລະບຽບ ແລະ ມີປະສິດທິພາບສູງ.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FE05-01A8-47FE-9AF2-F9B52B38272A}"/>
              </a:ext>
            </a:extLst>
          </p:cNvPr>
          <p:cNvSpPr/>
          <p:nvPr/>
        </p:nvSpPr>
        <p:spPr>
          <a:xfrm>
            <a:off x="5478557" y="3299725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4) ທີ່ຕັ້ງ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C7256-60FB-4210-A976-57E4E84A14AA}"/>
              </a:ext>
            </a:extLst>
          </p:cNvPr>
          <p:cNvSpPr/>
          <p:nvPr/>
        </p:nvSpPr>
        <p:spPr>
          <a:xfrm>
            <a:off x="5447756" y="388505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ມີສຳນັກງານໃຫຍ່ຕັ້ງຢູ່ໃນເມືອງມິວນິກ ປະເທດເຢຍລະມັນ ແລະ ຍັງມີໂຮງງານຜະລິດ 31 ແຫ່ງ ເຊິ່ງມີສູນນຳເຂົ້າໃນປະເທດລາວແມ່ນ 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Premium Auto Laos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ຕັ້ງຢູ່ບ້ານໜອງບອນ ,ເມືອງໄຊເສດຖາ,ນະຄອນຫຼວງວຽງຈັນ.ເຟສບຸກ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Laos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 021 455 031ວ໋ອດແອັບ 020 5795 5555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20C3-95AA-46F4-9CC4-91D55EA3A4C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8244" y="3654677"/>
            <a:ext cx="4476626" cy="2737549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7FE5902E-1E6B-4B91-A9CB-69DAC11F0D81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9A297EDA-8FFA-4C2C-8EEB-84912382A022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F4535D3-96DA-44CD-B8B7-FB84E97C72DC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6190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9110" y="419100"/>
            <a:ext cx="4189834" cy="270510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5700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429167" y="635604"/>
            <a:ext cx="6022483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 ຄວາມສາມາດໃນການວິໄຈ ແລະ ພັດທະນາ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496774" y="1250556"/>
            <a:ext cx="5887267" cy="153888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ມີການວິໄຈພັດທະນານະວັດຕະກຳໃໝ່ໆທີ່ທັນສະໄໝເຂົ້າໃນການຜະລິດ ໃຫ້ມີຄຸນນະພາບສູງຂຶ້ນ , ມີຄວາມທັນສະໄໝສະດວກສະບາຍໃນການນຳໃຊ້ ເພື່ອຕອບສະໜອງຄວາມຕ້ອງການຂອງລູກຄ້າ ແລະ ມີການວາງແຜນພັດທະນາສິນຄ້າໃຫ້ມີຄວາມທັນສະໄໝເລື້ອຍໆໄປ. 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A20449-7FEA-48B3-8F2B-3AB84DEEC4D0}"/>
              </a:ext>
            </a:extLst>
          </p:cNvPr>
          <p:cNvSpPr/>
          <p:nvPr/>
        </p:nvSpPr>
        <p:spPr>
          <a:xfrm>
            <a:off x="5507595" y="2893367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6) ພາບພົດຂອງບໍລິສັດ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30BC50-7F50-49C0-B2CB-E9A22B05E2F2}"/>
              </a:ext>
            </a:extLst>
          </p:cNvPr>
          <p:cNvSpPr/>
          <p:nvPr/>
        </p:nvSpPr>
        <p:spPr>
          <a:xfrm>
            <a:off x="5193760" y="3327808"/>
            <a:ext cx="65109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ການສ້າງຄວາມເຊື່ອໝັ້ນເປັນສິ່ງທີ່ຈຳເປັນແລະ ສຳຄັນຫຼາຍ ບໍລິສັດຈຶ່ງໃຊ້ພະນັກງານທີ່ມີປະສົບການ ແລະ ມີຄວາມຊຳນິຊຳນານສູງ.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• ນຳໃຊ້ວັດຖຸດິບທີ່ມີປະສິດທິພາບຜະລິດສິນຄ້າທີ່ໄດ້ມາດຕະຖານ ມີຄຸນນະພາບ.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ມີການບໍລິການທີ່ດີໃຫ້ຄວາມສຳຄັນກັບຄວາມພໍໃຈຂອງລູກຄ້າ ນຳໃຊ້ສື່ອອນລາຍເພື່ອໃຫ້ລູກຄ້າໄດ້ຮູ້ຈັກຫຼາຍຂຶ້ນໂດຍການເຊີນດາລາທີ່ມີຊື່ສຽງມາໂຄສະນາ.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 ເອົາໃຈໃສ່ໃນເລື່ອງການບໍລິການລູກຄ້າໃຫ້ເທົ່າທຽມກັນ ໃຫ້ລູກຄ້າມີຄວາມປະທັບໃຈ , ບອກຕໍ່ ແລະ ກັບມາໃຊ້ບໍລິການອີກ.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7D7813-1AA9-436B-A4E5-1D66B97A08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81053" y="3124199"/>
            <a:ext cx="3891833" cy="3589484"/>
          </a:xfrm>
          <a:prstGeom prst="ellipse">
            <a:avLst/>
          </a:prstGeom>
          <a:ln>
            <a:noFill/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1077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>
            <a:extLst>
              <a:ext uri="{FF2B5EF4-FFF2-40B4-BE49-F238E27FC236}">
                <a16:creationId xmlns:a16="http://schemas.microsoft.com/office/drawing/2014/main" id="{80187490-5CF4-47E6-95E6-19A11D5F0DAD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CA9BBE1-6A6A-479D-8D0C-E6A860CA7619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EBB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EBBADB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4536" y="1687377"/>
            <a:ext cx="4531902" cy="4531902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561692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7) ລະບົບຂໍ້ມູນຂ່າວສານສຳລັບການຈັດການ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	 ມີໜ່ວຍງານຄວບຄຸມຢ່າງໜາແໜ້ນບໍ່ໃຫ້ຂໍ້ມູນຂອງບໍລິສັດຮົ່ວໄຫຼອອກໄປພາຍນອກ.  ບໍລິສັດມີການເປີດນຳໃຊ້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Facebook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Instagram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ເພື່ອເປັນຊ່ອງທາງການໂປໂມດຜະລິດຕະພັນຂອງບໍລິສັດໃຫ້ຜູ້ຄົນໄດ້ເຂົ້າເຖິງຫຼາຍຂຶ້ນ.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474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893A6061-CBE1-405D-9EE7-4F114823C6DE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5E4B9104-94E5-431C-A353-C097FD565377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4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ຈຸດແຂງ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2439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ຈຸດອ່ອນ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369331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ຫນຶ່ງໃນຍີ່ຫໍ້ລົດຍົນທີ່ມີລາຄາຫຼາຍທີ່ສຸດໃນໂລກ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ແຫຼ່ງລາຍຮັບທີ່ຫຼາກຫຼາຍທາງດ້ານພູມສັນຖານ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ການຮ່ວມມືທີ່ສໍາເລັດຜົນໃນປະເທດຈີນ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ມີວິສະວະກໍາທີ່ສົມບູນແບບ ແລະ ມີປະສົບການຂັບລົດທີ່ດີເລີດ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ຄວາມສາມາດໃນລົດປະສົມ ແລະ ໄຟຟ້າ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ຍຸດທະສາດທີ່ຈະແຈ້ງເພື່ອຮັບມືກັບສິ່ງທ້າທາຍ ແລະ ທ່າອ່ຽງໃນອະນາຄົດ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ຫຼັກຊັບຍີ່ຫໍ້ລົດຍົນທຸກຢ່າງທີ່ມີຄວາມແຕກຕ່າງຂອງຜະລິດຕະພັນເລັກນ້ອຍ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ລະດັບໜີ້ສິນເພີ່ມຂຶ້ນ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778A0A-ECB8-404D-9A87-1A95FF8D3C93}"/>
              </a:ext>
            </a:extLst>
          </p:cNvPr>
          <p:cNvGrpSpPr/>
          <p:nvPr/>
        </p:nvGrpSpPr>
        <p:grpSpPr>
          <a:xfrm>
            <a:off x="563789" y="814358"/>
            <a:ext cx="1064986" cy="1004917"/>
            <a:chOff x="563789" y="814358"/>
            <a:chExt cx="1064986" cy="1004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191FB7-1694-4872-81F9-FE7754259935}"/>
                </a:ext>
              </a:extLst>
            </p:cNvPr>
            <p:cNvSpPr/>
            <p:nvPr/>
          </p:nvSpPr>
          <p:spPr>
            <a:xfrm>
              <a:off x="1173191" y="814358"/>
              <a:ext cx="455584" cy="455584"/>
            </a:xfrm>
            <a:prstGeom prst="ellipse">
              <a:avLst/>
            </a:prstGeom>
            <a:solidFill>
              <a:srgbClr val="8B173E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numCol="1" rtlCol="0" anchor="ctr"/>
            <a:lstStyle/>
            <a:p>
              <a:pPr algn="ctr"/>
              <a:endParaRPr lang="de-DE" altLang="de-DE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4286" y="626725"/>
            <a:ext cx="1471016" cy="1471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3D6E5A-CF89-4056-B116-DFCFF9E6D2D1}"/>
              </a:ext>
            </a:extLst>
          </p:cNvPr>
          <p:cNvSpPr txBox="1"/>
          <p:nvPr/>
        </p:nvSpPr>
        <p:spPr>
          <a:xfrm>
            <a:off x="1388422" y="26799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SWOT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81D5F7EE-E994-415F-8B76-3F7E66E5232C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9FA895B1-8ACA-4F2E-A2F3-CE9437624F09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ຈຸດແຂງ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878541" y="814358"/>
            <a:ext cx="455584" cy="455584"/>
          </a:xfrm>
          <a:prstGeom prst="ellipse">
            <a:avLst/>
          </a:prstGeom>
          <a:solidFill>
            <a:srgbClr val="056757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2439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079B84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ຈຸດອ່ອນ</a:t>
            </a:r>
            <a:endParaRPr lang="de-DE" altLang="de-DE" sz="2800" spc="300" dirty="0">
              <a:solidFill>
                <a:srgbClr val="079B84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ຫນຶ່ງໃນຍີ່ຫໍ້ລົດຍົນທີ່ມີຄຸນຄ່າທີ່ສຸດໃນໂລກ </a:t>
            </a:r>
            <a:endParaRPr lang="en-US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ແຫຼ່ງລາຍຮັບທີ່ຫຼາກຫຼາຍທາງດ້ານພູມສັນຖານ </a:t>
            </a:r>
            <a:endParaRPr lang="en-US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ການຮ່ວມມືທີ່ສໍາເລັດຜົນໃນປະເທດຈີນ </a:t>
            </a:r>
            <a:endParaRPr lang="en-US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ວິສະວະກໍາທີ່ສົມບູນແບບແລະປະສົບການຂັບລົດທີ່ດີເລີດ </a:t>
            </a:r>
            <a:endParaRPr lang="en-US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ຄວາມສາມາດໃນລົດປະສົມ ແລະ ໄຟຟ້າ </a:t>
            </a:r>
            <a:endParaRPr lang="en-US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ຍຸດທະສາດທີ່ຈະແຈ້ງເພື່ອຮັບມືກັບສິ່ງທ້າທາຍ ແລະ ທ່າອ່ຽງໃນອະນາຄົດ</a:t>
            </a:r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ຜົນງານຍີ່ຫໍ້ລົດຍົນທີ່ບໍ່ດີ ແລະ ມີຄວາມແຕກຕ່າງຂອງຜະລິດຕະພັນເລັກນ້ອຍ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ລະດັບໜີ້ສິນເພີ່ມຂຶ້ນ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9DC61-55BE-4F91-925A-3C2B4C6D2990}"/>
              </a:ext>
            </a:extLst>
          </p:cNvPr>
          <p:cNvGrpSpPr/>
          <p:nvPr/>
        </p:nvGrpSpPr>
        <p:grpSpPr>
          <a:xfrm>
            <a:off x="5269139" y="917517"/>
            <a:ext cx="901757" cy="901758"/>
            <a:chOff x="5269139" y="917517"/>
            <a:chExt cx="901757" cy="90175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269139" y="917517"/>
              <a:ext cx="901757" cy="901757"/>
            </a:xfrm>
            <a:prstGeom prst="ellipse">
              <a:avLst/>
            </a:prstGeom>
            <a:solidFill>
              <a:srgbClr val="079B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541311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056757"/>
                </a:gs>
                <a:gs pos="100000">
                  <a:srgbClr val="079B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11543" y="814357"/>
            <a:ext cx="1223457" cy="11022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5051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C100A576-E35D-4A57-A62D-EEC4C12490A5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431C0353-E300-4E92-8C72-B415BCB3B2DA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ໂອກາດ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8B173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1782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ອຸປະສັກ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ລາຄານໍ້າມັນຄາດວ່າຈະເພີ່ມຂຶ້ນໃນອະນາຄົດອັນໃກ້ນີ້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ຄວາມຕ້ອງການຍານພາຫະນະອັດຕະໂນມັດ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ເຮັດໃຫ້ອັດຕາແລກປ່ຽນເງິນເອີໂຣອ່ອນລົງ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ໄລຍະເວລາ ແລະ ຄວາມຖີ່ຂອງການເປີດໂຕລົດລຸ້ນໃຫມ່ ຫືຼ ຮູບແບບໃໝ່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38499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ການແຂ່ງຂັນທີ່ເພີ່ມຂຶ້ນໃນຕະຫຼາດລົດຍົນທົ່ວໂລກ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ການເພີ່ມລະບຽບການຂອງລັດຖະບານອາດຈະເຮັດໃຫ້ຄ່າໃຊ້ຈ່າຍເພີ່ມຂຶ້ນ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ຕະຫຼາດລົດຍົນຂອງສະຫະລັດມີທ່າອ່ຽງທີ່ຈະຊ້າລົງຫຼືແມ້ກະທັ້ງຫຼຸດລົງ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D9039-E5A9-4991-8CAB-26F0E00DD690}"/>
              </a:ext>
            </a:extLst>
          </p:cNvPr>
          <p:cNvGrpSpPr/>
          <p:nvPr/>
        </p:nvGrpSpPr>
        <p:grpSpPr>
          <a:xfrm>
            <a:off x="298714" y="654424"/>
            <a:ext cx="1416423" cy="1416423"/>
            <a:chOff x="298714" y="654424"/>
            <a:chExt cx="1416423" cy="14164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868658D-F50E-41C9-AB27-6169A069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98714" y="654424"/>
              <a:ext cx="1416423" cy="1416423"/>
            </a:xfrm>
            <a:prstGeom prst="rect">
              <a:avLst/>
            </a:prstGeom>
          </p:spPr>
        </p:pic>
      </p:grpSp>
    </p:spTree>
    <p:custDataLst>
      <p:tags r:id="rId2"/>
    </p:custDataLst>
    <p:extLst>
      <p:ext uri="{BB962C8B-B14F-4D97-AF65-F5344CB8AC3E}">
        <p14:creationId xmlns:p14="http://schemas.microsoft.com/office/powerpoint/2010/main" val="195643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F82E6AC7-9A5B-49A2-80B3-DBAAEF0A665C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FF90536E-AE50-4D06-ADA9-6670FF637A2B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87375" y="1183144"/>
            <a:ext cx="112691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ໂອກາດ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1782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079B84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ອຸປະສັກ</a:t>
            </a:r>
            <a:endParaRPr lang="de-DE" altLang="de-DE" sz="2800" spc="300" dirty="0">
              <a:solidFill>
                <a:srgbClr val="079B84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587376" y="1916569"/>
            <a:ext cx="4330698" cy="138499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ລາຄານໍ້າມັນຄາດວ່າຈະເພີ່ມຂຶ້ນໃນອະນາຄົດອັນໃກ້ນີ້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ຄວາມຕ້ອງການຍານພາຫະນະອັດຕະໂນມັດ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ເຮັດໃຫ້ອັດຕາແລກປ່ຽນເງິນເອີໂຣອ່ອນລົງ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ເວລາແລະຄວາມຖີ່ຂອງການປ່ອຍຕົວແບບໃຫມ່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ການແຂ່ງຂັນທີ່ເພີ່ມຂຶ້ນໃນຕະຫຼາດລົດຍົນທົ່ວໂລກ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ການເພີ່ມລະບຽບການຂອງລັດຖະບານອາດຈະເຮັດໃຫ້ຄ່າໃຊ້ຈ່າຍເພີ່ມຂຶ້ນ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ຕະຫຼາດລົດຍົນຂອງສະຫະລັດມີທ່າອ່ຽງທີ່ຈະຊ້າລົງ ຫຼື ອາດຈະຫຼຸດລົງ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CCB7C-16CD-4845-992E-DE6067D3E39D}"/>
              </a:ext>
            </a:extLst>
          </p:cNvPr>
          <p:cNvGrpSpPr/>
          <p:nvPr/>
        </p:nvGrpSpPr>
        <p:grpSpPr>
          <a:xfrm>
            <a:off x="5269139" y="814358"/>
            <a:ext cx="1064986" cy="1004917"/>
            <a:chOff x="5269139" y="814358"/>
            <a:chExt cx="1064986" cy="1004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191FB7-1694-4872-81F9-FE7754259935}"/>
                </a:ext>
              </a:extLst>
            </p:cNvPr>
            <p:cNvSpPr/>
            <p:nvPr/>
          </p:nvSpPr>
          <p:spPr>
            <a:xfrm>
              <a:off x="5878541" y="814358"/>
              <a:ext cx="455584" cy="455584"/>
            </a:xfrm>
            <a:prstGeom prst="ellipse">
              <a:avLst/>
            </a:prstGeom>
            <a:solidFill>
              <a:srgbClr val="056757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numCol="1" rtlCol="0" anchor="ctr"/>
            <a:lstStyle/>
            <a:p>
              <a:pPr algn="ctr"/>
              <a:endParaRPr lang="de-DE" altLang="de-DE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269139" y="917517"/>
              <a:ext cx="901757" cy="901757"/>
            </a:xfrm>
            <a:prstGeom prst="ellipse">
              <a:avLst/>
            </a:prstGeom>
            <a:solidFill>
              <a:srgbClr val="079B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541311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056757"/>
                </a:gs>
                <a:gs pos="100000">
                  <a:srgbClr val="079B8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11543" y="814357"/>
            <a:ext cx="1223457" cy="11022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9783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912D2F10-BAA8-428F-876A-936C81463C35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0B927768-8769-4ABE-927A-1278C7603FEF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815" t="15906" r="44062" b="2208"/>
          <a:stretch/>
        </p:blipFill>
        <p:spPr>
          <a:xfrm>
            <a:off x="0" y="13118"/>
            <a:ext cx="3069771" cy="684488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333B9B-78EA-4986-BE5A-9275A57EC23E}"/>
              </a:ext>
            </a:extLst>
          </p:cNvPr>
          <p:cNvSpPr txBox="1"/>
          <p:nvPr/>
        </p:nvSpPr>
        <p:spPr>
          <a:xfrm>
            <a:off x="3575956" y="1150257"/>
            <a:ext cx="431074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ແຜນໃນອະນາຄົດ</a:t>
            </a:r>
            <a:endParaRPr lang="de-DE" altLang="de-DE" sz="36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5406-39A4-4F50-BB35-2869B67D72B2}"/>
              </a:ext>
            </a:extLst>
          </p:cNvPr>
          <p:cNvSpPr txBox="1"/>
          <p:nvPr/>
        </p:nvSpPr>
        <p:spPr>
          <a:xfrm>
            <a:off x="3575956" y="2044005"/>
            <a:ext cx="5821137" cy="184665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ຖະແຫຼງການທີ່ເປີດເຜີຍໂດຍກຸ່ມບໍລິສັດ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ໄດ້ຢືນຢັນແຜນການຂອງຕົນສໍາລັບທັງຍີ່ຫໍ້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Mini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Rolls Royce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ທີ່ຈະຫັນເປັນລົດໄຟຟ້າຢ່າງສົມບູນໃນປີ 2030. ຜູ້ຜະລິດລົດໃຫຍ່ຍັງໄດ້ເວົ້າກ່ຽວກັບແຜນການຂອງ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AG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ທີ່ຈະກ້າວໄປສູ່ອະນາຄົດ. 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ມີ​ແຜນ​ຈະ​ຂາຍ​ລົດ​ໄຟ​ຟ້າ​ໃຫ້​ຄົບ 10 ລ້ານ​ຄັນ​ໃນ​ທົ່ວ​ໂລກ​ພາຍ​ໃນ​ປີ 2030.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A263ADDC-FE1B-478D-BC99-5D58C6C47768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4F05DF40-C3FA-4C6B-9B9A-8F3766A82D2F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353421" y="1109436"/>
            <a:ext cx="3169436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VIII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	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ສະຫຼຸບ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353420" y="1869168"/>
            <a:ext cx="4419479" cy="338554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ຮູ້ທີ່ຈະປັບໂຕໃຫ້ເຂົ້າກັບການຕະຫລາດຂອງແຕ່ລະປະເທດເເລະມີກົນລະຍຸດທີ່ຊ່ວຍໃຫ້ປະສົບຄວາມສຳເລັດໄດ້ສ້າງແບຣນໃຫ້ມີສະມັດຖະພາບໃນການຂັບຂີ່ສູງ, ຮັກສາມາດຕະຖານຂອງສິນຄ້າຢູ່ສະໝ່ຳາສະເໝີ ການອອກເເບບກໍມີຄວາມໂດດເດັ່ນເເລະມີເອກະລັກ. ມີການກະຈາຍສິນຄ້າອອກໄປສູ່ປະເທດຕ່າງໆເພື່ອໃຫ້ລູກຄ້າສາມາດເຂົ້າເຖິງໄດ້ງ່າຍ. ນອກຈາກນັ້ນ, ຍັງມີຄວາມຕັ້ງໃຈທີ່ຈະປັບປຸງສິນຄ້າໃຫ້ດີຍິ່ງຂຶ້ນເເລະປັບໂຕໃຫ້ເຂົ້າກັບປັດຈຸບັນເພື່ອໃຫ້ເຂົ້າກັບຄວາມຕ້ອງການຂອງລູກຄ້າ,ສ້າງຄວາມປະທັບໃຈໃຫ້ກັບລູກຄ້າ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2D89D-4F75-40CD-A4F8-584A9B16A4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48" t="7745" r="32690" b="10369"/>
          <a:stretch/>
        </p:blipFill>
        <p:spPr>
          <a:xfrm>
            <a:off x="-7883" y="13119"/>
            <a:ext cx="6716640" cy="6844882"/>
          </a:xfrm>
          <a:prstGeom prst="rect">
            <a:avLst/>
          </a:prstGeom>
          <a:ln>
            <a:noFill/>
          </a:ln>
        </p:spPr>
      </p:pic>
      <p:sp>
        <p:nvSpPr>
          <p:cNvPr id="11" name="Footnote">
            <a:extLst>
              <a:ext uri="{FF2B5EF4-FFF2-40B4-BE49-F238E27FC236}">
                <a16:creationId xmlns:a16="http://schemas.microsoft.com/office/drawing/2014/main" id="{95510D65-09B5-4F73-9E19-9A5475732DDC}"/>
              </a:ext>
            </a:extLst>
          </p:cNvPr>
          <p:cNvSpPr/>
          <p:nvPr/>
        </p:nvSpPr>
        <p:spPr>
          <a:xfrm>
            <a:off x="7353421" y="412340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5D3301AE-5BC9-4035-9B67-AD5BAF7706DE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1E11FD6A-F911-4C38-A99A-036CEE02B3BE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sp>
        <p:nvSpPr>
          <p:cNvPr id="28" name="Freeform 6">
            <a:extLst>
              <a:ext uri="{FF2B5EF4-FFF2-40B4-BE49-F238E27FC236}">
                <a16:creationId xmlns:a16="http://schemas.microsoft.com/office/drawing/2014/main" id="{024908A1-F701-4CB7-9142-618C429E5688}"/>
              </a:ext>
            </a:extLst>
          </p:cNvPr>
          <p:cNvSpPr/>
          <p:nvPr/>
        </p:nvSpPr>
        <p:spPr>
          <a:xfrm>
            <a:off x="6302950" y="1013104"/>
            <a:ext cx="325676" cy="325676"/>
          </a:xfrm>
          <a:custGeom>
            <a:avLst/>
            <a:gdLst/>
            <a:ahLst/>
            <a:cxnLst/>
            <a:rect l="l" t="t" r="r" b="b"/>
            <a:pathLst>
              <a:path w="487795" h="487795">
                <a:moveTo>
                  <a:pt x="0" y="0"/>
                </a:moveTo>
                <a:lnTo>
                  <a:pt x="487795" y="0"/>
                </a:lnTo>
                <a:lnTo>
                  <a:pt x="487795" y="487795"/>
                </a:lnTo>
                <a:lnTo>
                  <a:pt x="0" y="487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2AB8ED88-2A7D-4006-B8AA-5AFDFFE1F74B}"/>
              </a:ext>
            </a:extLst>
          </p:cNvPr>
          <p:cNvSpPr/>
          <p:nvPr/>
        </p:nvSpPr>
        <p:spPr>
          <a:xfrm>
            <a:off x="671984" y="878726"/>
            <a:ext cx="466924" cy="466924"/>
          </a:xfrm>
          <a:custGeom>
            <a:avLst/>
            <a:gdLst/>
            <a:ahLst/>
            <a:cxnLst/>
            <a:rect l="l" t="t" r="r" b="b"/>
            <a:pathLst>
              <a:path w="699355" h="699355">
                <a:moveTo>
                  <a:pt x="0" y="0"/>
                </a:moveTo>
                <a:lnTo>
                  <a:pt x="699355" y="0"/>
                </a:lnTo>
                <a:lnTo>
                  <a:pt x="699355" y="699355"/>
                </a:lnTo>
                <a:lnTo>
                  <a:pt x="0" y="6993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96" y="717485"/>
            <a:ext cx="10744200" cy="866648"/>
          </a:xfrm>
        </p:spPr>
        <p:txBody>
          <a:bodyPr numCol="1"/>
          <a:lstStyle/>
          <a:p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ເນື້ອໃນສະໄລ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75056-6086-4A85-BB1D-7757954AFB36}"/>
              </a:ext>
            </a:extLst>
          </p:cNvPr>
          <p:cNvSpPr/>
          <p:nvPr/>
        </p:nvSpPr>
        <p:spPr>
          <a:xfrm>
            <a:off x="9671515" y="116572"/>
            <a:ext cx="131078" cy="131078"/>
          </a:xfrm>
          <a:prstGeom prst="rect">
            <a:avLst/>
          </a:prstGeom>
          <a:solidFill>
            <a:srgbClr val="DD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3DFFA-1938-4738-B2F9-89F78B813D82}"/>
              </a:ext>
            </a:extLst>
          </p:cNvPr>
          <p:cNvSpPr/>
          <p:nvPr/>
        </p:nvSpPr>
        <p:spPr>
          <a:xfrm>
            <a:off x="10082132" y="116572"/>
            <a:ext cx="131078" cy="131078"/>
          </a:xfrm>
          <a:prstGeom prst="rect">
            <a:avLst/>
          </a:prstGeom>
          <a:solidFill>
            <a:srgbClr val="016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D9B9F-C669-40DE-854B-29A01F5F62B3}"/>
              </a:ext>
            </a:extLst>
          </p:cNvPr>
          <p:cNvSpPr/>
          <p:nvPr/>
        </p:nvSpPr>
        <p:spPr>
          <a:xfrm>
            <a:off x="10903366" y="116572"/>
            <a:ext cx="131078" cy="131078"/>
          </a:xfrm>
          <a:prstGeom prst="rect">
            <a:avLst/>
          </a:prstGeom>
          <a:solidFill>
            <a:srgbClr val="646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D995EA-F028-446E-9DCB-E00BF6EDA545}"/>
              </a:ext>
            </a:extLst>
          </p:cNvPr>
          <p:cNvSpPr/>
          <p:nvPr/>
        </p:nvSpPr>
        <p:spPr>
          <a:xfrm>
            <a:off x="11313983" y="116572"/>
            <a:ext cx="131078" cy="131078"/>
          </a:xfrm>
          <a:prstGeom prst="rect">
            <a:avLst/>
          </a:prstGeom>
          <a:solidFill>
            <a:srgbClr val="CB2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F9ACA-9E4F-43DA-83B4-8BEE7B6EA12D}"/>
              </a:ext>
            </a:extLst>
          </p:cNvPr>
          <p:cNvSpPr/>
          <p:nvPr/>
        </p:nvSpPr>
        <p:spPr>
          <a:xfrm>
            <a:off x="11724598" y="116572"/>
            <a:ext cx="131078" cy="131078"/>
          </a:xfrm>
          <a:prstGeom prst="rect">
            <a:avLst/>
          </a:prstGeom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DD8646-D1B7-4D63-8E50-A6E449D95046}"/>
              </a:ext>
            </a:extLst>
          </p:cNvPr>
          <p:cNvSpPr/>
          <p:nvPr/>
        </p:nvSpPr>
        <p:spPr>
          <a:xfrm>
            <a:off x="10492749" y="116572"/>
            <a:ext cx="131078" cy="1310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" name="Slide Zoom 61">
                <a:extLst>
                  <a:ext uri="{FF2B5EF4-FFF2-40B4-BE49-F238E27FC236}">
                    <a16:creationId xmlns:a16="http://schemas.microsoft.com/office/drawing/2014/main" id="{42DB1FFA-0B53-42ED-8177-A5B5402C93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3652459"/>
                  </p:ext>
                </p:extLst>
              </p:nvPr>
            </p:nvGraphicFramePr>
            <p:xfrm>
              <a:off x="738382" y="2207558"/>
              <a:ext cx="1918447" cy="1079126"/>
            </p:xfrm>
            <a:graphic>
              <a:graphicData uri="http://schemas.microsoft.com/office/powerpoint/2016/slidezoom">
                <pslz:sldZm>
                  <pslz:sldZmObj sldId="258" cId="1577662384">
                    <pslz:zmPr id="{5EBC51F3-00F6-4CD2-A753-7FE3C001F5F7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8447" cy="10791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" name="Slide Zoom 6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2DB1FFA-0B53-42ED-8177-A5B5402C93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8382" y="2207558"/>
                <a:ext cx="1918447" cy="10791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4" name="Slide Zoom 63">
                <a:extLst>
                  <a:ext uri="{FF2B5EF4-FFF2-40B4-BE49-F238E27FC236}">
                    <a16:creationId xmlns:a16="http://schemas.microsoft.com/office/drawing/2014/main" id="{EB35C966-D0CD-43A0-8B41-B8E790E89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0448987"/>
                  </p:ext>
                </p:extLst>
              </p:nvPr>
            </p:nvGraphicFramePr>
            <p:xfrm>
              <a:off x="738383" y="3429000"/>
              <a:ext cx="1918447" cy="1079126"/>
            </p:xfrm>
            <a:graphic>
              <a:graphicData uri="http://schemas.microsoft.com/office/powerpoint/2016/slidezoom">
                <pslz:sldZm>
                  <pslz:sldZmObj sldId="259" cId="2362446551">
                    <pslz:zmPr id="{E427F863-4970-40C6-B362-F428569F777D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8447" cy="10791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4" name="Slide Zoom 6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B35C966-D0CD-43A0-8B41-B8E790E890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383" y="3429000"/>
                <a:ext cx="1918447" cy="10791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6" name="Slide Zoom 65">
                <a:extLst>
                  <a:ext uri="{FF2B5EF4-FFF2-40B4-BE49-F238E27FC236}">
                    <a16:creationId xmlns:a16="http://schemas.microsoft.com/office/drawing/2014/main" id="{8B2816E4-270A-49C1-B4E6-D5F3DC7DD8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2072562"/>
                  </p:ext>
                </p:extLst>
              </p:nvPr>
            </p:nvGraphicFramePr>
            <p:xfrm>
              <a:off x="738383" y="4650442"/>
              <a:ext cx="1918447" cy="1079126"/>
            </p:xfrm>
            <a:graphic>
              <a:graphicData uri="http://schemas.microsoft.com/office/powerpoint/2016/slidezoom">
                <pslz:sldZm>
                  <pslz:sldZmObj sldId="260" cId="676304674">
                    <pslz:zmPr id="{EB244515-A74A-4844-9FC1-16F65E49983F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8447" cy="10791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6" name="Slide Zoom 6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8B2816E4-270A-49C1-B4E6-D5F3DC7DD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8383" y="4650442"/>
                <a:ext cx="1918447" cy="10791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8" name="Slide Zoom 67">
                <a:extLst>
                  <a:ext uri="{FF2B5EF4-FFF2-40B4-BE49-F238E27FC236}">
                    <a16:creationId xmlns:a16="http://schemas.microsoft.com/office/drawing/2014/main" id="{2C5C063D-6681-4352-BC0F-0378CF6B1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2274985"/>
                  </p:ext>
                </p:extLst>
              </p:nvPr>
            </p:nvGraphicFramePr>
            <p:xfrm>
              <a:off x="8499981" y="3636043"/>
              <a:ext cx="1992768" cy="1120932"/>
            </p:xfrm>
            <a:graphic>
              <a:graphicData uri="http://schemas.microsoft.com/office/powerpoint/2016/slidezoom">
                <pslz:sldZm>
                  <pslz:sldZmObj sldId="261" cId="1763574817">
                    <pslz:zmPr id="{8BC4A5C5-DF1E-4B09-9CD2-B6C70628534B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2768" cy="11209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8" name="Slide Zoom 6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2C5C063D-6681-4352-BC0F-0378CF6B1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99981" y="3636043"/>
                <a:ext cx="1992768" cy="11209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2" name="Slide Zoom 71">
                <a:extLst>
                  <a:ext uri="{FF2B5EF4-FFF2-40B4-BE49-F238E27FC236}">
                    <a16:creationId xmlns:a16="http://schemas.microsoft.com/office/drawing/2014/main" id="{F800927D-DAD1-40E5-A2AA-FE6A487DBB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2499226"/>
                  </p:ext>
                </p:extLst>
              </p:nvPr>
            </p:nvGraphicFramePr>
            <p:xfrm>
              <a:off x="3387145" y="2207558"/>
              <a:ext cx="3405367" cy="1915519"/>
            </p:xfrm>
            <a:graphic>
              <a:graphicData uri="http://schemas.microsoft.com/office/powerpoint/2016/slidezoom">
                <pslz:sldZm>
                  <pslz:sldZmObj sldId="263" cId="3257447938">
                    <pslz:zmPr id="{075D4666-22CC-4442-833E-19D7A299CDA2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05367" cy="19155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2" name="Slide Zoom 7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F800927D-DAD1-40E5-A2AA-FE6A487DBB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7145" y="2207558"/>
                <a:ext cx="3405367" cy="19155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6" name="Slide Zoom 85">
                <a:extLst>
                  <a:ext uri="{FF2B5EF4-FFF2-40B4-BE49-F238E27FC236}">
                    <a16:creationId xmlns:a16="http://schemas.microsoft.com/office/drawing/2014/main" id="{28555CF1-D9FB-42E6-9EBE-99A8EB8A7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7199669"/>
                  </p:ext>
                </p:extLst>
              </p:nvPr>
            </p:nvGraphicFramePr>
            <p:xfrm>
              <a:off x="7368989" y="2207558"/>
              <a:ext cx="1992768" cy="1120932"/>
            </p:xfrm>
            <a:graphic>
              <a:graphicData uri="http://schemas.microsoft.com/office/powerpoint/2016/slidezoom">
                <pslz:sldZm>
                  <pslz:sldZmObj sldId="266" cId="4210990816">
                    <pslz:zmPr id="{03ED704B-B7F7-4064-9471-6355681C41D1}" returnToParent="0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2768" cy="11209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6" name="Slide Zoom 8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8555CF1-D9FB-42E6-9EBE-99A8EB8A7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68989" y="2207558"/>
                <a:ext cx="1992768" cy="11209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0" name="Slide Zoom 89">
                <a:extLst>
                  <a:ext uri="{FF2B5EF4-FFF2-40B4-BE49-F238E27FC236}">
                    <a16:creationId xmlns:a16="http://schemas.microsoft.com/office/drawing/2014/main" id="{297A7E91-DE71-43CC-808D-DFF2D252BC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5431702"/>
                  </p:ext>
                </p:extLst>
              </p:nvPr>
            </p:nvGraphicFramePr>
            <p:xfrm>
              <a:off x="9561904" y="2207558"/>
              <a:ext cx="1992768" cy="1120932"/>
            </p:xfrm>
            <a:graphic>
              <a:graphicData uri="http://schemas.microsoft.com/office/powerpoint/2016/slidezoom">
                <pslz:sldZm>
                  <pslz:sldZmObj sldId="282" cId="1956438914">
                    <pslz:zmPr id="{DAA5592A-7403-4675-8B30-08312AF041CB}" returnToParent="0" transitionDur="100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2768" cy="112093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0" name="Slide Zoom 89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297A7E91-DE71-43CC-808D-DFF2D252BC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61904" y="2207558"/>
                <a:ext cx="1992768" cy="112093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custDataLst>
      <p:tags r:id="rId2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F1437EBC-D379-4C65-ACC8-AD6E6D3B3CCD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AD1F3D9-3102-414A-9962-59666921D61B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4400788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4508475" y="702130"/>
            <a:ext cx="6691086" cy="5649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4753617" y="852266"/>
            <a:ext cx="5420703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 ແລະ ການຕະຫຼາດ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endParaRPr lang="de-DE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4753617" y="2779678"/>
            <a:ext cx="5623334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ມີການຈັດຈຳໜ່າຍຕາມສູນລົດທີ່ເປັນສາຂາຂອງບໍລິສັດ,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ມີການລົງໂຄສະນາຜ່ານສື່ອອນລາຍ ເວບໄຊ້ຕ່າງໆເພື່ອໃຫ້ລູກຄ້າ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ສາມາດສຶກສາຂໍ້ມູນກ່ອນຊື້ໄດ້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B79ED-5414-44B7-8D36-9A729B86CBB8}"/>
              </a:ext>
            </a:extLst>
          </p:cNvPr>
          <p:cNvSpPr txBox="1"/>
          <p:nvPr/>
        </p:nvSpPr>
        <p:spPr>
          <a:xfrm>
            <a:off x="4753617" y="4596117"/>
            <a:ext cx="5451813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ໃຊ້ທຸກຊ່ອງທາງການຕະຫຼາດບໍ່ວ່າຈະເປັນຕາມສູນລົດ,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ສື່ອອນລາຍ, ໂຄສະນາທາງໂທລະພາບ, ໜັງສືພິມ ການເຊີນຄົນ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ທີ່ມີຊື່ສຽງມາຊ່ວຍໂຄສະນາ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4FD1B-7B06-4342-8E4D-1428B24DC75B}"/>
              </a:ext>
            </a:extLst>
          </p:cNvPr>
          <p:cNvSpPr/>
          <p:nvPr/>
        </p:nvSpPr>
        <p:spPr>
          <a:xfrm>
            <a:off x="4668318" y="2107567"/>
            <a:ext cx="134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 ຕະຫຼາດ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A34A89-ECBD-4AD4-BF76-21E2C18D6592}"/>
              </a:ext>
            </a:extLst>
          </p:cNvPr>
          <p:cNvSpPr/>
          <p:nvPr/>
        </p:nvSpPr>
        <p:spPr>
          <a:xfrm>
            <a:off x="4668318" y="3869765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7980A0-D5B4-4CE1-8EDE-60BABD7E2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40" y="2260047"/>
            <a:ext cx="4120314" cy="217162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D16699C6-0FA7-4CFF-BEA6-1C5F3D878AAA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2428B11B-BC37-4B30-96B5-BB1D89E32A19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7A7E661-2E2D-4893-9016-D7442B0C9F62}"/>
              </a:ext>
            </a:extLst>
          </p:cNvPr>
          <p:cNvSpPr/>
          <p:nvPr/>
        </p:nvSpPr>
        <p:spPr>
          <a:xfrm>
            <a:off x="4333882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8EFCCC-30AF-494D-B61A-5BD2C0B4D77B}"/>
              </a:ext>
            </a:extLst>
          </p:cNvPr>
          <p:cNvSpPr/>
          <p:nvPr/>
        </p:nvSpPr>
        <p:spPr>
          <a:xfrm>
            <a:off x="4441568" y="137653"/>
            <a:ext cx="7219489" cy="65876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C4DD1-00EF-435A-9BB3-D537A4D9D6D5}"/>
              </a:ext>
            </a:extLst>
          </p:cNvPr>
          <p:cNvSpPr txBox="1"/>
          <p:nvPr/>
        </p:nvSpPr>
        <p:spPr>
          <a:xfrm>
            <a:off x="4735872" y="190320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ປະຫວັດຄວາມເປັນມາ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0AA03-3CF4-4713-B5BE-F9F299AD2635}"/>
              </a:ext>
            </a:extLst>
          </p:cNvPr>
          <p:cNvSpPr txBox="1"/>
          <p:nvPr/>
        </p:nvSpPr>
        <p:spPr>
          <a:xfrm>
            <a:off x="4333882" y="819925"/>
            <a:ext cx="7024107" cy="584775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ຜູ້ສ້າງຕັ້ງຜູ້ທຳອິດແມ່ນ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Karl Friedrich Rapp 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ໃນຊື່ບໍລິສັດ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Rapp-Motorenwerke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ເດືອນຕຸລາ ປີ ຄສ 1913 ເປັນຊ່ວງສົງຄາມທີ່ໄດ້ກຳໄລຈາກການສ້າງເຮືອບິນມາຈຳໜ່າຍແລະເກີດຜົນກະທົບ.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1916 ບໍລິສັດເກືອບຖືກຍຶດສາເຫດດ້ານການເງິນ, ດີຂຶ້ນຈາກຜົນການສັ່ງຊື້ດ້ານສົງຄາມຈາກຣັດເຊຍຈຶ່ງຊອກຫາຜູ້ຮ່ວມຫຸ້ນຫຼາຍທ່ານເ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Fran Josef Popp, Camillo Castiglioni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ບໍລິສັດຖືກເປີດໂຕເປັນທາງການໃນຊື່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(Bayerische Motoren Werke)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ວັນທີ7/3/1916.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1917 ໄດ້ປະດິດໂລໂກ້ຂຶ້ນ ສີຟ້າ ແລະ ສີຂາວ ຕາມທຸງຂອງບາວາເຣຍລັດທີ່ໃຫຍ່ທີ່ສຸດ ນະຄອນຫຼວງມິວນິກ.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1923 ສ້າງລົດຈັກຄັນທຳອິດເຂົ້າສູ່ຕະຫຼາດຈຳໜ່າຍມີຊື່ວ່າ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R32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ກາຍເປັນແບຣນໃຫຍ່ທີ່ເປັນທີ່ນິຍົມ.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1928 ສ້າງລົດໃຫຍ່ຄັນມຳອິດຊື່ວ່າ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3/15 PS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ຊ່ວງສົງຄາມໂລກ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ຖືກຖິ້ມລະເບີດລົງບໍລິສັດເຢຍລະມັນຈຶ່ງຖືກຫ້າມບໍ່ໃຫ້ຜະລິດລົດຍົນ.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1947 ເລີ່ມກັບມາຜະລິດໃໝ່ ໄດ້ຊື້ກິດຈະການຂອງ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Land Rover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Mini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ເປີດສູນການຄ້າທຳອິດ ປີ ຄສ 1994 ມີຊື່ສຽງໂດ່ງດັງເປັນທີ່ນິຍົມທົ່ວໂລກ.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1999 ລົດ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SUV (Sports Utility Vehicle)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ຖືກສ້າງຂຶ້ນມີຊື່ວ່າ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X5.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46F1-0D42-45FE-ADFB-AD4D30088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01" y="619433"/>
            <a:ext cx="4155638" cy="561913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1F82E643-0AE6-424D-8208-C391EC4358B9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8AA52C-5C3F-4DC6-99A0-36942D7F7BBB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702130"/>
            <a:ext cx="6691086" cy="5649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08654" y="85226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ຈຸດປະສົງທີເລືອກທຸລະກິດ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C1C53-BBA9-4B86-801B-194C3D71B1B5}"/>
              </a:ext>
            </a:extLst>
          </p:cNvPr>
          <p:cNvSpPr txBox="1"/>
          <p:nvPr/>
        </p:nvSpPr>
        <p:spPr>
          <a:xfrm>
            <a:off x="4608654" y="2314411"/>
            <a:ext cx="6173646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ບໍລິສັດມີຄວາມຕັ້ງໃຈທີ່ຈະສ້າງສິນຄ້າທີ່ອຳນວຍຄວາມສະດວກ ແລະ ມີຄວາມປອດໄພສູງ ເພື່ອໃຫ້ລູກຄ້າທີ່ມາໃຊ້ບໍລິການສາມາດໄວ້ວາງໃຈ ແລະ ເພີດເພີນກັບລົດທີ່ມີຄວາມທັນສະໄໝ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85166-FE9C-485C-A545-F4F41673CF51}"/>
              </a:ext>
            </a:extLst>
          </p:cNvPr>
          <p:cNvSpPr txBox="1"/>
          <p:nvPr/>
        </p:nvSpPr>
        <p:spPr>
          <a:xfrm>
            <a:off x="4608655" y="4340730"/>
            <a:ext cx="6173646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ເພື່ອສຶກສາຂໍ້ມູນໃນການເລີ່ມທຸລະກິດ ແລະ ຍຸດທະວິທີໃນການບໍລິຫານບໍລິສັດຂອງພວກເຂົາ ຖອດຖອນບົດຮຽນໃນການດຳເນີນທຸລະກິດເພື່ອເປັນແຮງບັນດານໃຈໃຫ້ແກ່ຜູ້ສຶກສາ ສາມາດພັດທະນາຄວາມຮູ້ຄວາມສາມາດ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523355" y="1716478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ຈຸດປະສົງທາງທຸລະກິດ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523355" y="3721901"/>
            <a:ext cx="3052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2.ຈຸດປະສົງຂອງການສຶກສາ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38453-FB45-4A73-8A04-76D51BF2D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16" y="1586753"/>
            <a:ext cx="4040095" cy="303007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>
            <a:extLst>
              <a:ext uri="{FF2B5EF4-FFF2-40B4-BE49-F238E27FC236}">
                <a16:creationId xmlns:a16="http://schemas.microsoft.com/office/drawing/2014/main" id="{4B6D1331-95B6-46EA-8936-8A8FB4938AA9}"/>
              </a:ext>
            </a:extLst>
          </p:cNvPr>
          <p:cNvGrpSpPr/>
          <p:nvPr/>
        </p:nvGrpSpPr>
        <p:grpSpPr>
          <a:xfrm rot="5400000">
            <a:off x="2661948" y="-2661948"/>
            <a:ext cx="6868104" cy="12192000"/>
            <a:chOff x="0" y="0"/>
            <a:chExt cx="7292791" cy="7468781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F9877A9E-F14C-4027-8E95-43E8DBE49A09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226142"/>
            <a:ext cx="6691086" cy="6504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21155" y="383793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IV.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ສ່ວນປະສົມຂອງການຕະຫຼາດ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621155" y="863531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ຜະລິດຕະພັນ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621155" y="1576485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ລາຄາ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94C1D-5AEB-4E11-8779-3C3EB02BCACD}"/>
              </a:ext>
            </a:extLst>
          </p:cNvPr>
          <p:cNvSpPr/>
          <p:nvPr/>
        </p:nvSpPr>
        <p:spPr>
          <a:xfrm>
            <a:off x="4615513" y="3353979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3. ຊ່ອງທາງການຈັດຈຳໜ່າຍ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C4A67-7022-4A4F-BC16-59AD8602C040}"/>
              </a:ext>
            </a:extLst>
          </p:cNvPr>
          <p:cNvSpPr/>
          <p:nvPr/>
        </p:nvSpPr>
        <p:spPr>
          <a:xfrm>
            <a:off x="4672864" y="5042076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4. ການສົ່ງເສີມການຕະຫຼາດ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A784A-30CD-4393-A5DE-BEC191E8E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0174" y="1089273"/>
            <a:ext cx="4663608" cy="2798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D937E-F618-403C-A661-62A8D1D81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9123" y="2890242"/>
            <a:ext cx="4632478" cy="3474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20311-FA22-4E52-9358-9CAF5D01C37E}"/>
              </a:ext>
            </a:extLst>
          </p:cNvPr>
          <p:cNvSpPr/>
          <p:nvPr/>
        </p:nvSpPr>
        <p:spPr>
          <a:xfrm>
            <a:off x="1372485" y="310073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BMW 3 series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0B6B1-FD81-4175-9D31-D878929CAA3F}"/>
              </a:ext>
            </a:extLst>
          </p:cNvPr>
          <p:cNvSpPr/>
          <p:nvPr/>
        </p:nvSpPr>
        <p:spPr>
          <a:xfrm>
            <a:off x="1663244" y="5503741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BMW X Series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87D02-2A23-44B4-ADF3-0ECDF5668128}"/>
              </a:ext>
            </a:extLst>
          </p:cNvPr>
          <p:cNvSpPr/>
          <p:nvPr/>
        </p:nvSpPr>
        <p:spPr>
          <a:xfrm>
            <a:off x="4672864" y="207286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ບໍລິສັດໄດ້ວາງຕຳແໜ່ງຕົວເອງໃຫ້ເປັນແບຣນລົດຫ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ຼູ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ມາໂດຍຕະຫລອດ. ແລະ ການກຳນົດລາຄາເປັນ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ໜຶ່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ງໃນປັດໄຈສຳຄັນໃນການວາງກົນລະຍຸດທີ່ສົມບູນແບບ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ສ່ວນລາຄາຂອງລົດນັ້ນແມ່ນແຕກຕ່າງກັນໄປຕາມ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ຊຸດອາໄຫລ່ລົດ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ຮຸ່ນຂອງມັນ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56A330-141E-4211-946F-6E4BFB2F1086}"/>
              </a:ext>
            </a:extLst>
          </p:cNvPr>
          <p:cNvSpPr/>
          <p:nvPr/>
        </p:nvSpPr>
        <p:spPr>
          <a:xfrm>
            <a:off x="4672864" y="385417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ປັດຈຸບັນ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ໄດ້ກະຈາຍໂຮງງານຜະລິດໄປເຖິງ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10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ກວ່າປະເທດ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ຍຸດທະສາດການຕະຫຼາດແບບປະສົມປະສານຂອງ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ຄືການເຂົ້າຫາຕົວແທນຈໍາໜ່າຍຂອງບໍລິສັດໃນທົ່ວໂລກ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ຕົວແທນຈໍາໜ່າຍລົດລະດັບພຣີມຽມອື່ນ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ໆ.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1910F-C584-449C-8404-B02458D4C078}"/>
              </a:ext>
            </a:extLst>
          </p:cNvPr>
          <p:cNvSpPr/>
          <p:nvPr/>
        </p:nvSpPr>
        <p:spPr>
          <a:xfrm>
            <a:off x="4585405" y="553071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ປະເພດອອກຕາມໜັງສືພິມວາລະສານ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ແລະໃບປິວຂອງທາງບໍລິສັດ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ໂຄສະນາຜ່ານສື່ອອນໄລນ໌ເຊັ່ນ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ທາງໂທລະສັບ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ໂທລະພາບ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ອີກຢ່າງ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ຍັງມີຂໍ້ສະເໜີສໍາລັບລູກຄ້າທີ່ມີເງິນບໍ່ພຽງພໍສາມາດຜ່ອນຈ່າຍເປັນງວດໄດ້.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CF2CB-8753-4054-989C-26F5BBDBCBE1}"/>
              </a:ext>
            </a:extLst>
          </p:cNvPr>
          <p:cNvSpPr/>
          <p:nvPr/>
        </p:nvSpPr>
        <p:spPr>
          <a:xfrm>
            <a:off x="4390580" y="1259160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ອ້າງອີງຕາມຮູບທີ1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ທີ2.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180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8AE8E622-EEB9-42C3-A3E7-D0C9E18D42B2}"/>
              </a:ext>
            </a:extLst>
          </p:cNvPr>
          <p:cNvGrpSpPr/>
          <p:nvPr/>
        </p:nvGrpSpPr>
        <p:grpSpPr>
          <a:xfrm rot="5400000">
            <a:off x="346919" y="-346919"/>
            <a:ext cx="6868104" cy="7561942"/>
            <a:chOff x="0" y="0"/>
            <a:chExt cx="7292791" cy="7468781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EFB944F3-6D58-4494-8AAE-C93C000CA99E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0"/>
            <a:ext cx="463005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1406" y="1579423"/>
            <a:ext cx="2361224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1)ປະຊາກອນສາດ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91406" y="2191188"/>
            <a:ext cx="5616902" cy="153888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ລົດ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ຕອບໂຈດລູກຄ້າຫຼາຍກຸ່ມເພາະມີຫຼາກຫຼາຍຮູບແບບເໝາະກັບທຸກເພດທຸກໄວໃຫ້ລູກຄ້າທຸກຄົນໄດ້ເລືອກ, ປີ 2021 ໄດ້ເປີດລົດລຸ້ນໃໝ່ລ່າສຸດ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iX Flow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ທັນສະໃໝ່ຮັບປະກັນຄວາມປອດໄພປ່ຽນສີໄດ້3ສີ ດຳ, ເທົາ, ຂາວຈາກການກົດປຸ່ມ.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44747" y="377182"/>
            <a:ext cx="4352854" cy="3264641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8895"/>
          <a:stretch/>
        </p:blipFill>
        <p:spPr>
          <a:xfrm>
            <a:off x="6934286" y="4341556"/>
            <a:ext cx="2032164" cy="1635034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44687" y="990873"/>
            <a:ext cx="521456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en-US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.ສິ່ງແວດລ້ອມພາຍນນອກທຸລະກິດ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A42B-B48B-49FD-9D45-1D0F23922C7F}"/>
              </a:ext>
            </a:extLst>
          </p:cNvPr>
          <p:cNvSpPr/>
          <p:nvPr/>
        </p:nvSpPr>
        <p:spPr>
          <a:xfrm>
            <a:off x="591406" y="3884419"/>
            <a:ext cx="195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2)ເສດຖະກິດ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821D8-A159-4CCE-A101-3F7C5BB3FDBB}"/>
              </a:ext>
            </a:extLst>
          </p:cNvPr>
          <p:cNvSpPr/>
          <p:nvPr/>
        </p:nvSpPr>
        <p:spPr>
          <a:xfrm>
            <a:off x="544687" y="446974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ມີຜົນຢ່າງສູງຈາກສາເຫດເສດຖະກິດຕົກຕ່ຳບໍລິສັດຂາດທຶນ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202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ແຕ່ໜ້ອຍກວ່າທີ່ນັກວິເຄາະໄດ້ຄາດການໄວ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268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ໄດ້ແກ້ໄຂໂດຍການຫຼຸດການຜະລິດລົດ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78000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ຫຼຸດເວລາເຮັດວຽກພະນັກງານ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26000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ຄົນ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B87F2-EDB1-4E72-9EC9-758909EA0D59}"/>
              </a:ext>
            </a:extLst>
          </p:cNvPr>
          <p:cNvSpPr/>
          <p:nvPr/>
        </p:nvSpPr>
        <p:spPr>
          <a:xfrm>
            <a:off x="148394" y="220878"/>
            <a:ext cx="7495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sz="36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ວິເຄາະສະພາບແວດລ້ອມ</a:t>
            </a:r>
            <a:r>
              <a:rPr lang="lo-LA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ທາງການຕະຫຼາດ</a:t>
            </a:r>
            <a:endParaRPr lang="en-US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64AE4-36C0-4D69-B100-BE5160336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442936" y="2953734"/>
            <a:ext cx="3254841" cy="1992582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183539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">
            <a:extLst>
              <a:ext uri="{FF2B5EF4-FFF2-40B4-BE49-F238E27FC236}">
                <a16:creationId xmlns:a16="http://schemas.microsoft.com/office/drawing/2014/main" id="{2594A54C-C467-4502-A67C-CBFBF90F6E70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77ED0B1-F06C-45C4-95A4-406CBA953908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61"/>
          <a:stretch/>
        </p:blipFill>
        <p:spPr>
          <a:xfrm>
            <a:off x="1283412" y="3636909"/>
            <a:ext cx="3917788" cy="2797492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296562" y="534544"/>
            <a:ext cx="3804546" cy="289445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5C58B569-9D4A-4F4D-B6F6-728FC502B3CB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E689A-8141-44CF-BEA3-E8EAE8161AC6}"/>
              </a:ext>
            </a:extLst>
          </p:cNvPr>
          <p:cNvSpPr txBox="1"/>
          <p:nvPr/>
        </p:nvSpPr>
        <p:spPr>
          <a:xfrm>
            <a:off x="5513836" y="743469"/>
            <a:ext cx="308097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3)ຮູບແບບການແຂ່ງຂັນ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CFD14-9E35-4DA9-9D26-1451B02936C6}"/>
              </a:ext>
            </a:extLst>
          </p:cNvPr>
          <p:cNvSpPr txBox="1"/>
          <p:nvPr/>
        </p:nvSpPr>
        <p:spPr>
          <a:xfrm>
            <a:off x="5544392" y="1354418"/>
            <a:ext cx="5987487" cy="215443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ເຖິງວ່າຈະມີຄູ່ແຂ່ງຫຼາຍແຕ່ບໍລິສັດ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ກໍຍັງຢູ່ອັນດັບ 1 ໃນຕະຫຼາດລົດຫຼູ ໃຊ້ກົນລະຍຸດໂດຍເລີ່ມຈາກສ້າງຄຸນນະພາບລົດໃຫ້ສົມກັບລາຄາ, ອອກແບບໃຫ້ເໝາະສົມກັບກຸ່ມເປົ້າໝາຍ ເຊັ່ນ ລົດຍົນລຸ້ນ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X7 xDrive30d M Sport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ລາຄາ  5999000 ບາດ ເຊິ່ງລາຄາຖືກກວ່າລຸ້ນເກົ່າທີ່ນຳເຂົ້າໃນປີ2019 ລາຄາ 8999000 ບາດ ມີການສື່ສານກັບລູກຄ້າແບບທັນສະໄໝ, ມີບໍລິການການເງິນຕອບໂຈດລູກຄ້າ.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58D71-D7D3-4268-859D-27651AB8A90E}"/>
              </a:ext>
            </a:extLst>
          </p:cNvPr>
          <p:cNvSpPr/>
          <p:nvPr/>
        </p:nvSpPr>
        <p:spPr>
          <a:xfrm>
            <a:off x="5494605" y="3686102"/>
            <a:ext cx="3225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ສັງຄົມ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ວັດທະນະທຳ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16E14-C47D-4C5D-ACCC-6C528C9FC6E6}"/>
              </a:ext>
            </a:extLst>
          </p:cNvPr>
          <p:cNvSpPr/>
          <p:nvPr/>
        </p:nvSpPr>
        <p:spPr>
          <a:xfrm>
            <a:off x="5455513" y="4310233"/>
            <a:ext cx="598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ກິດຈະກຳການຕະຫຼາດທາງບໍລິສັດແຕ່ລະປະເທດແຕກຕ່າງກັນ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ເຊິ່ງເຮົາກໍຈະປັບປ່ຽນກິດຈະກຳ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ການບໍລິການ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ຮູບແບບການຂາຍໄປຕາມຄວາມມັກແລະແທດເໝາະກັບຖານລູກຄ້າແຕ່ລະປະເທດ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7860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BEE93B17-52AA-458F-B687-C4EBDAAEECCC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6C46663D-B33F-489E-9375-156BC1D6BC38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0" y="0"/>
            <a:ext cx="4630057" cy="6858000"/>
          </a:xfrm>
          <a:prstGeom prst="rect">
            <a:avLst/>
          </a:prstGeom>
          <a:solidFill>
            <a:srgbClr val="A8D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395815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4694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096000" y="6191169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49196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0032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912787" y="142578"/>
            <a:ext cx="2959538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5" y="6503461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0974" y="635604"/>
            <a:ext cx="370934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5)ການເມືອງ ແລະ ກົດໝາຍ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0974" y="1207927"/>
            <a:ext cx="6206490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ມີໃບທະບຽນຂໍອະນຸມັດດໍາເນີນທຸລະກິດ, ມີການເສຍພາສີອາກອນການນຳ ເຂົ້າ-ສົ່ງອອກ ຂອງສິນຄ້າໃນແຕ່ລະເດືອນ, ຮັບຜິດຊອບຕໍ່ພະນັກງານ-ລູກຈ້າງ ໂດຍການຈ່າຍເງິນເດືອນ ແລະ ເຄົາລົບສິດພື້ນຖານ.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395E4-8D81-4100-BF4E-D3799ED77DCC}"/>
              </a:ext>
            </a:extLst>
          </p:cNvPr>
          <p:cNvSpPr/>
          <p:nvPr/>
        </p:nvSpPr>
        <p:spPr>
          <a:xfrm>
            <a:off x="5424630" y="2160872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ເຕັກໂນໂລຢີ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860289-1265-4A9E-86FF-7CB3C4549256}"/>
              </a:ext>
            </a:extLst>
          </p:cNvPr>
          <p:cNvSpPr/>
          <p:nvPr/>
        </p:nvSpPr>
        <p:spPr>
          <a:xfrm>
            <a:off x="5500974" y="2676113"/>
            <a:ext cx="6206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dirty="0"/>
              <a:t>  </a:t>
            </a:r>
            <a:r>
              <a:rPr lang="en-US" dirty="0"/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ສ້າງປະສິດທິພາບສູງສຸດທີ່ອັດຕາການສິ້ນເປືອງພະລັງງານໜ້ອຍທີ່ສຸດ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ຈຶ່ງນຳເອົາເທັກໂນໂລຢີໃໝ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່ໆ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ເປັນຈຳນວນຫຼາຍເຂົ້າມາໃຊ້ກັບຕົວຖັງລົດຄື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ລະບົບຂັບເຄື່ອນ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ໄປຈົນເຖິງລະບົບຊ່ວຍເຫຼືອຜູ້ຂັບຂີ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ມີນຳໜັກເບົາ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ບໍ່ເປືອງນ້ຳມັນ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A5B72-33F7-4930-A55C-7E0BCFF6E192}"/>
              </a:ext>
            </a:extLst>
          </p:cNvPr>
          <p:cNvSpPr/>
          <p:nvPr/>
        </p:nvSpPr>
        <p:spPr>
          <a:xfrm>
            <a:off x="5504940" y="3999386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7.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ສິ່ງແວດລ້ອມທາງທຳມະຊາດ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B95E9-36C0-4BB7-9C33-EF756B6B134B}"/>
              </a:ext>
            </a:extLst>
          </p:cNvPr>
          <p:cNvSpPr/>
          <p:nvPr/>
        </p:nvSpPr>
        <p:spPr>
          <a:xfrm>
            <a:off x="5496288" y="444788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ແບັດເຕີຣີສຳລັບລົດໄຟຟ້າ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100%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Neue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Klasse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ຫຼຸດຕົ້ນທຶນ50%,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CO2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ຈາກແບບເກົ່າ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;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Vegen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Leather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ໜັງວີແກນ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ເຮັດຈາກເສັ້ນໃຍພືດຈາກຕົ້ນກະບອງເພັດຫຸ້ມພວງມາໄລຣີໄຊເຄິລໄດ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 100%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ຊ່ວຍດູດ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ບໍ່ໄດ້ຜ່ານການຟອກ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ບໍ່ເກີດນ້ຳເສຍໃນການບຳບັດ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85%.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DF9587-B1BA-414D-B3B6-0EDBB5A2487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0540" y="2336800"/>
            <a:ext cx="2959538" cy="2160654"/>
          </a:xfrm>
          <a:prstGeom prst="ellipse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20FE0F-891B-4858-82FE-BA8DA93B798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009865" y="4304543"/>
            <a:ext cx="2886712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85839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</TotalTime>
  <Words>1897</Words>
  <Application>Microsoft Office PowerPoint</Application>
  <PresentationFormat>Widescreen</PresentationFormat>
  <Paragraphs>147</Paragraphs>
  <Slides>19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Phetsarath OT</vt:lpstr>
      <vt:lpstr>Segoe UI Black</vt:lpstr>
      <vt:lpstr>Segoe UI Semibold</vt:lpstr>
      <vt:lpstr>Times New Roman</vt:lpstr>
      <vt:lpstr>Wingdings</vt:lpstr>
      <vt:lpstr>Office Theme</vt:lpstr>
      <vt:lpstr>think-cell Slide</vt:lpstr>
      <vt:lpstr>PowerPoint Presentation</vt:lpstr>
      <vt:lpstr>ເນື້ອໃນສະໄລ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owen phadavanh</cp:lastModifiedBy>
  <cp:revision>141</cp:revision>
  <dcterms:created xsi:type="dcterms:W3CDTF">2018-05-09T07:34:30Z</dcterms:created>
  <dcterms:modified xsi:type="dcterms:W3CDTF">2023-06-12T06:43:49Z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